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2B8"/>
    <a:srgbClr val="176FCF"/>
    <a:srgbClr val="1873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B0BA-A999-4C95-B24B-ED89492954D2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9ED28-D48E-4FC7-A2F4-D644B8CE74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Esal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078"/>
            <a:ext cx="9144000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2714644" cy="7969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CONTENUS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tabLst>
                <a:tab pos="6457950" algn="l"/>
              </a:tabLst>
            </a:pPr>
            <a:r>
              <a:rPr lang="fr-FR" sz="2100" b="1" dirty="0" smtClean="0">
                <a:solidFill>
                  <a:srgbClr val="1462B8"/>
                </a:solidFill>
              </a:rPr>
              <a:t>Vision générale	p</a:t>
            </a:r>
            <a:r>
              <a:rPr lang="fr-FR" sz="2100" b="1" dirty="0">
                <a:solidFill>
                  <a:srgbClr val="1462B8"/>
                </a:solidFill>
              </a:rPr>
              <a:t>. 3</a:t>
            </a:r>
          </a:p>
          <a:p>
            <a:pPr lvl="0">
              <a:tabLst>
                <a:tab pos="6457950" algn="l"/>
              </a:tabLst>
            </a:pPr>
            <a:r>
              <a:rPr lang="fr-FR" sz="2100" b="1" dirty="0" smtClean="0">
                <a:solidFill>
                  <a:srgbClr val="1462B8"/>
                </a:solidFill>
              </a:rPr>
              <a:t>Valeurs	p</a:t>
            </a:r>
            <a:r>
              <a:rPr lang="fr-FR" sz="2100" b="1" dirty="0">
                <a:solidFill>
                  <a:srgbClr val="1462B8"/>
                </a:solidFill>
              </a:rPr>
              <a:t>. 4-5</a:t>
            </a:r>
            <a:endParaRPr lang="fr-FR" sz="2100" dirty="0">
              <a:solidFill>
                <a:srgbClr val="1462B8"/>
              </a:solidFill>
            </a:endParaRPr>
          </a:p>
          <a:p>
            <a:pPr lvl="0">
              <a:tabLst>
                <a:tab pos="6457950" algn="l"/>
              </a:tabLst>
            </a:pPr>
            <a:r>
              <a:rPr lang="fr-FR" sz="2100" b="1" dirty="0">
                <a:solidFill>
                  <a:srgbClr val="1462B8"/>
                </a:solidFill>
              </a:rPr>
              <a:t>Ce qu’on protège et on garantit 	</a:t>
            </a:r>
            <a:r>
              <a:rPr lang="fr-FR" sz="2100" b="1" dirty="0" smtClean="0">
                <a:solidFill>
                  <a:srgbClr val="1462B8"/>
                </a:solidFill>
              </a:rPr>
              <a:t>p</a:t>
            </a:r>
            <a:r>
              <a:rPr lang="fr-FR" sz="2100" b="1" dirty="0">
                <a:solidFill>
                  <a:srgbClr val="1462B8"/>
                </a:solidFill>
              </a:rPr>
              <a:t>. 6</a:t>
            </a:r>
          </a:p>
          <a:p>
            <a:pPr lvl="0">
              <a:tabLst>
                <a:tab pos="6457950" algn="l"/>
              </a:tabLst>
            </a:pPr>
            <a:r>
              <a:rPr lang="fr-FR" sz="2100" b="1" dirty="0">
                <a:solidFill>
                  <a:srgbClr val="1462B8"/>
                </a:solidFill>
              </a:rPr>
              <a:t>Comment y arriver (en acquérant ses mètres </a:t>
            </a:r>
            <a:r>
              <a:rPr lang="fr-FR" sz="2100" b="1" dirty="0" smtClean="0">
                <a:solidFill>
                  <a:srgbClr val="1462B8"/>
                </a:solidFill>
              </a:rPr>
              <a:t>carrés)	p</a:t>
            </a:r>
            <a:r>
              <a:rPr lang="fr-FR" sz="2100" b="1" dirty="0">
                <a:solidFill>
                  <a:srgbClr val="1462B8"/>
                </a:solidFill>
              </a:rPr>
              <a:t>. 7-8</a:t>
            </a:r>
            <a:endParaRPr lang="fr-FR" sz="2100" dirty="0">
              <a:solidFill>
                <a:srgbClr val="1462B8"/>
              </a:solidFill>
            </a:endParaRPr>
          </a:p>
          <a:p>
            <a:pPr lvl="0">
              <a:tabLst>
                <a:tab pos="6457950" algn="l"/>
              </a:tabLst>
            </a:pPr>
            <a:r>
              <a:rPr lang="fr-FR" sz="2100" b="1" dirty="0">
                <a:solidFill>
                  <a:srgbClr val="1462B8"/>
                </a:solidFill>
              </a:rPr>
              <a:t>Niveaux du Know-how et </a:t>
            </a:r>
            <a:r>
              <a:rPr lang="fr-FR" sz="2100" b="1" dirty="0" smtClean="0">
                <a:solidFill>
                  <a:srgbClr val="1462B8"/>
                </a:solidFill>
              </a:rPr>
              <a:t>détails	p</a:t>
            </a:r>
            <a:r>
              <a:rPr lang="fr-FR" sz="2100" b="1" dirty="0">
                <a:solidFill>
                  <a:srgbClr val="1462B8"/>
                </a:solidFill>
              </a:rPr>
              <a:t>. 9-10</a:t>
            </a:r>
          </a:p>
          <a:p>
            <a:pPr lvl="0">
              <a:tabLst>
                <a:tab pos="6457950" algn="l"/>
              </a:tabLst>
            </a:pPr>
            <a:r>
              <a:rPr lang="fr-FR" sz="2100" b="1" dirty="0">
                <a:solidFill>
                  <a:srgbClr val="1462B8"/>
                </a:solidFill>
              </a:rPr>
              <a:t>Bénéfices (avant-lancement) </a:t>
            </a:r>
            <a:r>
              <a:rPr lang="fr-FR" sz="2100" b="1" dirty="0" smtClean="0">
                <a:solidFill>
                  <a:srgbClr val="1462B8"/>
                </a:solidFill>
              </a:rPr>
              <a:t>résumé	p</a:t>
            </a:r>
            <a:r>
              <a:rPr lang="fr-FR" sz="2100" b="1" dirty="0">
                <a:solidFill>
                  <a:srgbClr val="1462B8"/>
                </a:solidFill>
              </a:rPr>
              <a:t>. 11-12</a:t>
            </a:r>
            <a:endParaRPr lang="fr-FR" sz="2100" dirty="0">
              <a:solidFill>
                <a:srgbClr val="1462B8"/>
              </a:solidFill>
            </a:endParaRPr>
          </a:p>
          <a:p>
            <a:pPr lvl="0">
              <a:tabLst>
                <a:tab pos="6457950" algn="l"/>
              </a:tabLst>
            </a:pPr>
            <a:r>
              <a:rPr lang="fr-FR" sz="2100" b="1" dirty="0">
                <a:solidFill>
                  <a:srgbClr val="1462B8"/>
                </a:solidFill>
              </a:rPr>
              <a:t>Comment </a:t>
            </a:r>
            <a:r>
              <a:rPr lang="fr-FR" sz="2100" b="1" dirty="0" smtClean="0">
                <a:solidFill>
                  <a:srgbClr val="1462B8"/>
                </a:solidFill>
              </a:rPr>
              <a:t>participer	p</a:t>
            </a:r>
            <a:r>
              <a:rPr lang="fr-FR" sz="2100" b="1" dirty="0">
                <a:solidFill>
                  <a:srgbClr val="1462B8"/>
                </a:solidFill>
              </a:rPr>
              <a:t>. 13</a:t>
            </a:r>
          </a:p>
          <a:p>
            <a:pPr lvl="0">
              <a:tabLst>
                <a:tab pos="6457950" algn="l"/>
              </a:tabLst>
            </a:pPr>
            <a:r>
              <a:rPr lang="fr-FR" sz="2100" b="1" dirty="0">
                <a:solidFill>
                  <a:srgbClr val="1462B8"/>
                </a:solidFill>
              </a:rPr>
              <a:t>Projet du </a:t>
            </a:r>
            <a:r>
              <a:rPr lang="fr-FR" sz="2100" b="1" dirty="0" smtClean="0">
                <a:solidFill>
                  <a:srgbClr val="1462B8"/>
                </a:solidFill>
              </a:rPr>
              <a:t>spa	p</a:t>
            </a:r>
            <a:r>
              <a:rPr lang="fr-FR" sz="2100" b="1" dirty="0">
                <a:solidFill>
                  <a:srgbClr val="1462B8"/>
                </a:solidFill>
              </a:rPr>
              <a:t>. 14</a:t>
            </a:r>
            <a:endParaRPr lang="fr-FR" sz="2100" dirty="0">
              <a:solidFill>
                <a:srgbClr val="1462B8"/>
              </a:solidFill>
            </a:endParaRPr>
          </a:p>
          <a:p>
            <a:pPr lvl="0">
              <a:tabLst>
                <a:tab pos="6457950" algn="l"/>
              </a:tabLst>
            </a:pPr>
            <a:r>
              <a:rPr lang="fr-FR" sz="2100" b="1" dirty="0">
                <a:solidFill>
                  <a:srgbClr val="1462B8"/>
                </a:solidFill>
              </a:rPr>
              <a:t>Project maison </a:t>
            </a:r>
            <a:r>
              <a:rPr lang="fr-FR" sz="2100" b="1" dirty="0" smtClean="0">
                <a:solidFill>
                  <a:srgbClr val="1462B8"/>
                </a:solidFill>
              </a:rPr>
              <a:t>A6	p</a:t>
            </a:r>
            <a:r>
              <a:rPr lang="fr-FR" sz="2100" b="1" dirty="0">
                <a:solidFill>
                  <a:srgbClr val="1462B8"/>
                </a:solidFill>
              </a:rPr>
              <a:t>. 15-16</a:t>
            </a:r>
          </a:p>
          <a:p>
            <a:pPr lvl="0">
              <a:tabLst>
                <a:tab pos="6457950" algn="l"/>
              </a:tabLst>
            </a:pPr>
            <a:r>
              <a:rPr lang="fr-FR" sz="2100" b="1" dirty="0">
                <a:solidFill>
                  <a:srgbClr val="1462B8"/>
                </a:solidFill>
              </a:rPr>
              <a:t>Photos </a:t>
            </a:r>
            <a:r>
              <a:rPr lang="fr-FR" sz="2100" b="1" dirty="0" smtClean="0">
                <a:solidFill>
                  <a:srgbClr val="1462B8"/>
                </a:solidFill>
              </a:rPr>
              <a:t>additionnelles	p.17-18</a:t>
            </a:r>
            <a:endParaRPr lang="fr-FR" sz="2100" dirty="0">
              <a:solidFill>
                <a:srgbClr val="1462B8"/>
              </a:solidFill>
            </a:endParaRPr>
          </a:p>
          <a:p>
            <a:endParaRPr lang="fr-FR" dirty="0">
              <a:solidFill>
                <a:srgbClr val="176FC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92922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rgbClr val="1462B8"/>
                </a:solidFill>
              </a:rPr>
              <a:t>VILLAGES AUTOSUFFISANTS</a:t>
            </a:r>
          </a:p>
          <a:p>
            <a:pPr>
              <a:buNone/>
            </a:pPr>
            <a:r>
              <a:rPr lang="fr-FR" b="1" dirty="0">
                <a:solidFill>
                  <a:srgbClr val="1462B8"/>
                </a:solidFill>
              </a:rPr>
              <a:t>	</a:t>
            </a:r>
            <a:r>
              <a:rPr lang="fr-FR" dirty="0" smtClean="0">
                <a:solidFill>
                  <a:srgbClr val="1462B8"/>
                </a:solidFill>
              </a:rPr>
              <a:t>notre </a:t>
            </a:r>
            <a:r>
              <a:rPr lang="fr-FR" dirty="0">
                <a:solidFill>
                  <a:srgbClr val="1462B8"/>
                </a:solidFill>
              </a:rPr>
              <a:t>objectif général est la création de villages autosuffisants, soutenables, dans lesquels la micro-économie intégrée puisse s’épanouir pour obtenir un monde meilleur. </a:t>
            </a:r>
          </a:p>
          <a:p>
            <a:pPr>
              <a:buNone/>
            </a:pPr>
            <a:r>
              <a:rPr lang="fr-FR" b="1" dirty="0">
                <a:solidFill>
                  <a:srgbClr val="1462B8"/>
                </a:solidFill>
              </a:rPr>
              <a:t> </a:t>
            </a:r>
            <a:endParaRPr lang="fr-FR" dirty="0">
              <a:solidFill>
                <a:srgbClr val="1462B8"/>
              </a:solidFill>
            </a:endParaRPr>
          </a:p>
          <a:p>
            <a:r>
              <a:rPr lang="fr-FR" b="1" dirty="0" smtClean="0">
                <a:solidFill>
                  <a:srgbClr val="1462B8"/>
                </a:solidFill>
              </a:rPr>
              <a:t>CONDITIONS DE VIE EXCELLENTES </a:t>
            </a:r>
          </a:p>
          <a:p>
            <a:pPr>
              <a:buNone/>
            </a:pPr>
            <a:r>
              <a:rPr lang="fr-FR" b="1" dirty="0" smtClean="0">
                <a:solidFill>
                  <a:srgbClr val="1462B8"/>
                </a:solidFill>
              </a:rPr>
              <a:t>	</a:t>
            </a:r>
            <a:r>
              <a:rPr lang="fr-FR" dirty="0" smtClean="0">
                <a:solidFill>
                  <a:srgbClr val="1462B8"/>
                </a:solidFill>
              </a:rPr>
              <a:t>tout </a:t>
            </a:r>
            <a:r>
              <a:rPr lang="fr-FR" dirty="0">
                <a:solidFill>
                  <a:srgbClr val="1462B8"/>
                </a:solidFill>
              </a:rPr>
              <a:t>le monde aura accès à conditions de vie excellentes avec électricité, chauffage, soins médicaux, instruction, eau et nourriture saine pour toujours, presque à cout zéro ; tout ça en prenant soin de la nature et de notre planète en général.</a:t>
            </a:r>
          </a:p>
          <a:p>
            <a:pPr>
              <a:buNone/>
            </a:pPr>
            <a:r>
              <a:rPr lang="fr-FR" b="1" dirty="0">
                <a:solidFill>
                  <a:srgbClr val="1462B8"/>
                </a:solidFill>
              </a:rPr>
              <a:t> </a:t>
            </a:r>
            <a:endParaRPr lang="fr-FR" dirty="0">
              <a:solidFill>
                <a:srgbClr val="1462B8"/>
              </a:solidFill>
            </a:endParaRPr>
          </a:p>
          <a:p>
            <a:r>
              <a:rPr lang="fr-FR" b="1" dirty="0" smtClean="0">
                <a:solidFill>
                  <a:srgbClr val="1462B8"/>
                </a:solidFill>
              </a:rPr>
              <a:t>COMMUNAUTEES ET DEVELOPPEMENT INDIVIDUEL</a:t>
            </a:r>
          </a:p>
          <a:p>
            <a:pPr>
              <a:buNone/>
            </a:pPr>
            <a:r>
              <a:rPr lang="fr-FR" b="1" dirty="0" smtClean="0">
                <a:solidFill>
                  <a:srgbClr val="1462B8"/>
                </a:solidFill>
              </a:rPr>
              <a:t>	</a:t>
            </a:r>
            <a:r>
              <a:rPr lang="fr-FR" dirty="0" smtClean="0">
                <a:solidFill>
                  <a:srgbClr val="1462B8"/>
                </a:solidFill>
              </a:rPr>
              <a:t>cette </a:t>
            </a:r>
            <a:r>
              <a:rPr lang="fr-FR" dirty="0">
                <a:solidFill>
                  <a:srgbClr val="1462B8"/>
                </a:solidFill>
              </a:rPr>
              <a:t>façon de vivre est fondée sur des communautés et sur des interactions sociales qui favorisent le développement individuel sans défavoriser celui collectif.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71778" y="274638"/>
            <a:ext cx="3757610" cy="9397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VISION GENERALE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457464" y="274638"/>
            <a:ext cx="3757610" cy="9397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VALEURS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282" y="1974871"/>
            <a:ext cx="8643998" cy="4525963"/>
          </a:xfrm>
        </p:spPr>
        <p:txBody>
          <a:bodyPr>
            <a:normAutofit fontScale="55000" lnSpcReduction="20000"/>
          </a:bodyPr>
          <a:lstStyle/>
          <a:p>
            <a:pPr marL="0" indent="15875" algn="ctr">
              <a:buNone/>
            </a:pPr>
            <a:r>
              <a:rPr lang="fr-FR" sz="3500" b="1" dirty="0" smtClean="0">
                <a:solidFill>
                  <a:srgbClr val="1462B8"/>
                </a:solidFill>
              </a:rPr>
              <a:t> </a:t>
            </a:r>
            <a:endParaRPr lang="fr-FR" sz="3500" b="1" dirty="0">
              <a:solidFill>
                <a:srgbClr val="1462B8"/>
              </a:solidFill>
            </a:endParaRPr>
          </a:p>
          <a:p>
            <a:pPr algn="ctr">
              <a:buNone/>
            </a:pPr>
            <a:r>
              <a:rPr lang="fr-FR" sz="3500" b="1" dirty="0">
                <a:solidFill>
                  <a:srgbClr val="1462B8"/>
                </a:solidFill>
              </a:rPr>
              <a:t> </a:t>
            </a:r>
            <a:endParaRPr lang="fr-FR" sz="3500" dirty="0">
              <a:solidFill>
                <a:srgbClr val="1462B8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FR" dirty="0">
                <a:solidFill>
                  <a:srgbClr val="1462B8"/>
                </a:solidFill>
              </a:rPr>
              <a:t>l’économie se concentre sur la qualité de la vie de chaque individu dans la collaboration et sur le bien-être grâce au recyclage et à l’utilisation de biens partageables (multi-partage, recyclage, réutilisation</a:t>
            </a:r>
            <a:r>
              <a:rPr lang="fr-FR" dirty="0" smtClean="0">
                <a:solidFill>
                  <a:srgbClr val="1462B8"/>
                </a:solidFill>
              </a:rPr>
              <a:t>);</a:t>
            </a:r>
          </a:p>
          <a:p>
            <a:pPr marL="514350" lvl="0" indent="-514350">
              <a:buFont typeface="+mj-lt"/>
              <a:buAutoNum type="arabicPeriod"/>
            </a:pPr>
            <a:endParaRPr lang="fr-FR" dirty="0">
              <a:solidFill>
                <a:srgbClr val="1462B8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FR" dirty="0">
                <a:solidFill>
                  <a:srgbClr val="1462B8"/>
                </a:solidFill>
              </a:rPr>
              <a:t>journées de travail de 4 heures </a:t>
            </a:r>
            <a:r>
              <a:rPr lang="fr-FR" dirty="0" smtClean="0">
                <a:solidFill>
                  <a:srgbClr val="1462B8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fr-FR" dirty="0">
              <a:solidFill>
                <a:srgbClr val="1462B8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FR" dirty="0">
                <a:solidFill>
                  <a:srgbClr val="1462B8"/>
                </a:solidFill>
              </a:rPr>
              <a:t>cours , formation, instruction, éducation et connaissance</a:t>
            </a:r>
            <a:r>
              <a:rPr lang="fr-FR" dirty="0" smtClean="0">
                <a:solidFill>
                  <a:srgbClr val="1462B8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fr-FR" dirty="0">
              <a:solidFill>
                <a:srgbClr val="1462B8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FR" dirty="0">
                <a:solidFill>
                  <a:srgbClr val="1462B8"/>
                </a:solidFill>
              </a:rPr>
              <a:t>bâtiments à l’avant-garde pour le bien-être psychophysique et résistants à toutes calamités naturelles ; </a:t>
            </a:r>
            <a:endParaRPr lang="fr-FR" dirty="0" smtClean="0">
              <a:solidFill>
                <a:srgbClr val="1462B8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fr-FR" dirty="0">
              <a:solidFill>
                <a:srgbClr val="1462B8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FR" dirty="0">
                <a:solidFill>
                  <a:srgbClr val="1462B8"/>
                </a:solidFill>
              </a:rPr>
              <a:t>technologie et soins naturels pour une santé réelle</a:t>
            </a:r>
            <a:r>
              <a:rPr lang="fr-FR" dirty="0" smtClean="0">
                <a:solidFill>
                  <a:srgbClr val="1462B8"/>
                </a:solidFill>
              </a:rPr>
              <a:t>;</a:t>
            </a:r>
            <a:endParaRPr lang="fr-FR" dirty="0">
              <a:solidFill>
                <a:srgbClr val="1462B8"/>
              </a:solidFill>
            </a:endParaRPr>
          </a:p>
          <a:p>
            <a:pPr marL="514350" indent="-514350">
              <a:buNone/>
            </a:pPr>
            <a:endParaRPr lang="fr-FR" dirty="0" smtClean="0">
              <a:solidFill>
                <a:srgbClr val="1462B8"/>
              </a:solidFill>
            </a:endParaRPr>
          </a:p>
          <a:p>
            <a:pPr>
              <a:buNone/>
            </a:pPr>
            <a:r>
              <a:rPr lang="fr-FR" dirty="0">
                <a:solidFill>
                  <a:srgbClr val="1462B8"/>
                </a:solidFill>
              </a:rPr>
              <a:t/>
            </a:r>
            <a:br>
              <a:rPr lang="fr-FR" dirty="0">
                <a:solidFill>
                  <a:srgbClr val="1462B8"/>
                </a:solidFill>
              </a:rPr>
            </a:br>
            <a:endParaRPr lang="fr-FR" dirty="0">
              <a:solidFill>
                <a:srgbClr val="1462B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2215" y="6215082"/>
            <a:ext cx="3020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1400" i="1" dirty="0" smtClean="0">
                <a:solidFill>
                  <a:srgbClr val="1462B8"/>
                </a:solidFill>
              </a:rPr>
              <a:t>[à suivre dans la prochaine diapositive]</a:t>
            </a:r>
            <a:endParaRPr lang="fr-FR" sz="1400" dirty="0">
              <a:solidFill>
                <a:srgbClr val="1462B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1643050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1462B8"/>
                </a:solidFill>
              </a:rPr>
              <a:t>Les </a:t>
            </a:r>
            <a:r>
              <a:rPr lang="fr-FR" b="1" u="sng" dirty="0" smtClean="0">
                <a:solidFill>
                  <a:srgbClr val="1462B8"/>
                </a:solidFill>
              </a:rPr>
              <a:t>valeurs étiques</a:t>
            </a:r>
            <a:r>
              <a:rPr lang="fr-FR" b="1" dirty="0" smtClean="0">
                <a:solidFill>
                  <a:srgbClr val="1462B8"/>
                </a:solidFill>
              </a:rPr>
              <a:t> et la grande </a:t>
            </a:r>
            <a:r>
              <a:rPr lang="fr-FR" b="1" u="sng" dirty="0" smtClean="0">
                <a:solidFill>
                  <a:srgbClr val="1462B8"/>
                </a:solidFill>
              </a:rPr>
              <a:t>raison humanitaire</a:t>
            </a:r>
            <a:r>
              <a:rPr lang="fr-FR" b="1" dirty="0" smtClean="0">
                <a:solidFill>
                  <a:srgbClr val="1462B8"/>
                </a:solidFill>
              </a:rPr>
              <a:t> qui distinguent notre mission: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</Words>
  <Application>Microsoft Office PowerPoint</Application>
  <PresentationFormat>Affichage à l'écran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CONTENUS</vt:lpstr>
      <vt:lpstr>VISION GENERALE</vt:lpstr>
      <vt:lpstr>VALEURS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Esalma</dc:title>
  <dc:creator>Elisabetta Fogarin</dc:creator>
  <cp:lastModifiedBy>Elisabetta Fogarin</cp:lastModifiedBy>
  <cp:revision>8</cp:revision>
  <dcterms:created xsi:type="dcterms:W3CDTF">2024-04-14T08:37:38Z</dcterms:created>
  <dcterms:modified xsi:type="dcterms:W3CDTF">2024-04-14T09:35:33Z</dcterms:modified>
</cp:coreProperties>
</file>